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  <a:srgbClr val="6408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260" y="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0806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542926" y="992935"/>
            <a:ext cx="1696192" cy="1101527"/>
          </a:xfrm>
          <a:custGeom>
            <a:avLst/>
            <a:gdLst/>
            <a:ahLst/>
            <a:cxnLst/>
            <a:rect l="l" t="t" r="r" b="b"/>
            <a:pathLst>
              <a:path w="5701485" h="3192832" extrusionOk="0">
                <a:moveTo>
                  <a:pt x="0" y="0"/>
                </a:moveTo>
                <a:lnTo>
                  <a:pt x="5701485" y="0"/>
                </a:lnTo>
                <a:lnTo>
                  <a:pt x="5701485" y="3192832"/>
                </a:lnTo>
                <a:lnTo>
                  <a:pt x="0" y="3192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40000"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3"/>
          <p:cNvSpPr txBox="1"/>
          <p:nvPr/>
        </p:nvSpPr>
        <p:spPr>
          <a:xfrm>
            <a:off x="2370725" y="885825"/>
            <a:ext cx="13786200" cy="12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999" b="1" i="0" u="none" strike="noStrike" cap="none" dirty="0">
                <a:solidFill>
                  <a:srgbClr val="EEBA2B"/>
                </a:solidFill>
                <a:latin typeface="Arial"/>
                <a:ea typeface="Arial"/>
                <a:cs typeface="Arial"/>
                <a:sym typeface="Arial"/>
              </a:rPr>
              <a:t>Cricket Analytics using SQL</a:t>
            </a:r>
            <a:endParaRPr dirty="0"/>
          </a:p>
        </p:txBody>
      </p:sp>
      <p:sp>
        <p:nvSpPr>
          <p:cNvPr id="86" name="Google Shape;86;p13"/>
          <p:cNvSpPr txBox="1"/>
          <p:nvPr/>
        </p:nvSpPr>
        <p:spPr>
          <a:xfrm>
            <a:off x="1799557" y="10968705"/>
            <a:ext cx="18288000" cy="1872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99" b="0" i="0" u="none" strike="noStrike" cap="non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Uncovering Insights from IPL Data for Royal Challengers Bangalore</a:t>
            </a:r>
            <a:endParaRPr/>
          </a:p>
        </p:txBody>
      </p:sp>
      <p:sp>
        <p:nvSpPr>
          <p:cNvPr id="87" name="Google Shape;87;p13"/>
          <p:cNvSpPr txBox="1"/>
          <p:nvPr/>
        </p:nvSpPr>
        <p:spPr>
          <a:xfrm>
            <a:off x="5497625" y="6602063"/>
            <a:ext cx="7293075" cy="752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99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Submission date : 31-10-25</a:t>
            </a:r>
            <a:endParaRPr/>
          </a:p>
        </p:txBody>
      </p:sp>
      <p:sp>
        <p:nvSpPr>
          <p:cNvPr id="88" name="Google Shape;88;p13"/>
          <p:cNvSpPr txBox="1"/>
          <p:nvPr/>
        </p:nvSpPr>
        <p:spPr>
          <a:xfrm>
            <a:off x="5814133" y="5291933"/>
            <a:ext cx="6660059" cy="1101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99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By: </a:t>
            </a:r>
            <a:r>
              <a:rPr lang="en-US" sz="6499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Yuvraj Gupta</a:t>
            </a:r>
            <a:endParaRPr dirty="0"/>
          </a:p>
        </p:txBody>
      </p:sp>
      <p:cxnSp>
        <p:nvCxnSpPr>
          <p:cNvPr id="89" name="Google Shape;89;p13"/>
          <p:cNvCxnSpPr/>
          <p:nvPr/>
        </p:nvCxnSpPr>
        <p:spPr>
          <a:xfrm>
            <a:off x="533075" y="608371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0" name="Google Shape;90;p13"/>
          <p:cNvCxnSpPr/>
          <p:nvPr/>
        </p:nvCxnSpPr>
        <p:spPr>
          <a:xfrm>
            <a:off x="17745400" y="608418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1" name="Google Shape;91;p13"/>
          <p:cNvSpPr txBox="1"/>
          <p:nvPr/>
        </p:nvSpPr>
        <p:spPr>
          <a:xfrm>
            <a:off x="1028700" y="2836786"/>
            <a:ext cx="16230600" cy="1872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99" b="0" i="0" u="none" strike="noStrike" cap="none" dirty="0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 Uncovering Insights from IPL Data for Royal Challengers Bangalore</a:t>
            </a:r>
            <a:endParaRPr dirty="0"/>
          </a:p>
        </p:txBody>
      </p:sp>
      <p:cxnSp>
        <p:nvCxnSpPr>
          <p:cNvPr id="92" name="Google Shape;92;p13"/>
          <p:cNvCxnSpPr/>
          <p:nvPr/>
        </p:nvCxnSpPr>
        <p:spPr>
          <a:xfrm>
            <a:off x="533400" y="608391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3" name="Google Shape;93;p13"/>
          <p:cNvCxnSpPr/>
          <p:nvPr/>
        </p:nvCxnSpPr>
        <p:spPr>
          <a:xfrm>
            <a:off x="542925" y="9574213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4" name="Google Shape;94;p13"/>
          <p:cNvSpPr txBox="1"/>
          <p:nvPr/>
        </p:nvSpPr>
        <p:spPr>
          <a:xfrm>
            <a:off x="791874" y="8233545"/>
            <a:ext cx="16704600" cy="11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Every match tells a story. Every number hides a clue. Let’s decode what the data reveals about one of IPL’s most unpredictable teams — RCB.</a:t>
            </a:r>
            <a:endParaRPr sz="3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0806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/>
        </p:nvSpPr>
        <p:spPr>
          <a:xfrm>
            <a:off x="1799557" y="10968705"/>
            <a:ext cx="18288000" cy="1872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99" b="0" i="0" u="none" strike="noStrike" cap="non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Uncovering Insights from IPL Data for Royal Challengers Bangalore</a:t>
            </a:r>
            <a:endParaRPr/>
          </a:p>
        </p:txBody>
      </p:sp>
      <p:cxnSp>
        <p:nvCxnSpPr>
          <p:cNvPr id="198" name="Google Shape;198;p22"/>
          <p:cNvCxnSpPr/>
          <p:nvPr/>
        </p:nvCxnSpPr>
        <p:spPr>
          <a:xfrm>
            <a:off x="533075" y="608371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9" name="Google Shape;199;p22"/>
          <p:cNvCxnSpPr/>
          <p:nvPr/>
        </p:nvCxnSpPr>
        <p:spPr>
          <a:xfrm>
            <a:off x="17745400" y="608418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0" name="Google Shape;200;p22"/>
          <p:cNvCxnSpPr/>
          <p:nvPr/>
        </p:nvCxnSpPr>
        <p:spPr>
          <a:xfrm>
            <a:off x="533400" y="608391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1" name="Google Shape;201;p22"/>
          <p:cNvCxnSpPr/>
          <p:nvPr/>
        </p:nvCxnSpPr>
        <p:spPr>
          <a:xfrm>
            <a:off x="542925" y="9574213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2" name="Google Shape;202;p22"/>
          <p:cNvSpPr txBox="1"/>
          <p:nvPr/>
        </p:nvSpPr>
        <p:spPr>
          <a:xfrm>
            <a:off x="3495328" y="1153440"/>
            <a:ext cx="11317041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1" u="none" strike="noStrike" cap="none" dirty="0">
                <a:solidFill>
                  <a:srgbClr val="EFB507"/>
                </a:solidFill>
                <a:latin typeface="Arial"/>
                <a:ea typeface="Arial"/>
                <a:cs typeface="Arial"/>
                <a:sym typeface="Arial"/>
              </a:rPr>
              <a:t>Strategic Recommendations (1/3)</a:t>
            </a:r>
            <a:endParaRPr sz="5000" dirty="0"/>
          </a:p>
        </p:txBody>
      </p:sp>
      <p:sp>
        <p:nvSpPr>
          <p:cNvPr id="203" name="Google Shape;203;p22"/>
          <p:cNvSpPr txBox="1"/>
          <p:nvPr/>
        </p:nvSpPr>
        <p:spPr>
          <a:xfrm>
            <a:off x="776288" y="2937016"/>
            <a:ext cx="9810483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Focus: Auction &amp; Team Composition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Retain core players who consistently boost win percentage.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Prioritize all-rounders for both batting depth and bowling options.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Strengthen the fast-medium bowling unit, RCB’s most reliable wicket source.</a:t>
            </a:r>
          </a:p>
        </p:txBody>
      </p:sp>
      <p:sp>
        <p:nvSpPr>
          <p:cNvPr id="204" name="Google Shape;204;p22"/>
          <p:cNvSpPr txBox="1"/>
          <p:nvPr/>
        </p:nvSpPr>
        <p:spPr>
          <a:xfrm>
            <a:off x="795660" y="8515779"/>
            <a:ext cx="16716375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Every insight now becomes a piece of strategy — it’s time to rebuild RCB’s winning blueprint.</a:t>
            </a:r>
            <a:endParaRPr sz="3200" dirty="0"/>
          </a:p>
        </p:txBody>
      </p:sp>
      <p:sp>
        <p:nvSpPr>
          <p:cNvPr id="205" name="Google Shape;205;p22"/>
          <p:cNvSpPr/>
          <p:nvPr/>
        </p:nvSpPr>
        <p:spPr>
          <a:xfrm>
            <a:off x="13244953" y="2937015"/>
            <a:ext cx="4257235" cy="3939541"/>
          </a:xfrm>
          <a:custGeom>
            <a:avLst/>
            <a:gdLst/>
            <a:ahLst/>
            <a:cxnLst/>
            <a:rect l="l" t="t" r="r" b="b"/>
            <a:pathLst>
              <a:path w="4892080" h="4892080" extrusionOk="0">
                <a:moveTo>
                  <a:pt x="0" y="0"/>
                </a:moveTo>
                <a:lnTo>
                  <a:pt x="4892081" y="0"/>
                </a:lnTo>
                <a:lnTo>
                  <a:pt x="4892081" y="4892080"/>
                </a:lnTo>
                <a:lnTo>
                  <a:pt x="0" y="48920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Google Shape;178;p20">
            <a:extLst>
              <a:ext uri="{FF2B5EF4-FFF2-40B4-BE49-F238E27FC236}">
                <a16:creationId xmlns:a16="http://schemas.microsoft.com/office/drawing/2014/main" id="{B9A9E916-A159-6F0E-C4E8-699A539AE0D1}"/>
              </a:ext>
            </a:extLst>
          </p:cNvPr>
          <p:cNvSpPr/>
          <p:nvPr/>
        </p:nvSpPr>
        <p:spPr>
          <a:xfrm>
            <a:off x="542926" y="992935"/>
            <a:ext cx="1696192" cy="1101527"/>
          </a:xfrm>
          <a:custGeom>
            <a:avLst/>
            <a:gdLst/>
            <a:ahLst/>
            <a:cxnLst/>
            <a:rect l="l" t="t" r="r" b="b"/>
            <a:pathLst>
              <a:path w="5701485" h="3192832" extrusionOk="0">
                <a:moveTo>
                  <a:pt x="0" y="0"/>
                </a:moveTo>
                <a:lnTo>
                  <a:pt x="5701485" y="0"/>
                </a:lnTo>
                <a:lnTo>
                  <a:pt x="5701485" y="3192832"/>
                </a:lnTo>
                <a:lnTo>
                  <a:pt x="0" y="3192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40000"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0806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1" name="Google Shape;211;p23"/>
          <p:cNvCxnSpPr/>
          <p:nvPr/>
        </p:nvCxnSpPr>
        <p:spPr>
          <a:xfrm>
            <a:off x="533075" y="608371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2" name="Google Shape;212;p23"/>
          <p:cNvCxnSpPr/>
          <p:nvPr/>
        </p:nvCxnSpPr>
        <p:spPr>
          <a:xfrm>
            <a:off x="17745400" y="608418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3" name="Google Shape;213;p23"/>
          <p:cNvCxnSpPr/>
          <p:nvPr/>
        </p:nvCxnSpPr>
        <p:spPr>
          <a:xfrm>
            <a:off x="533400" y="608391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4" name="Google Shape;214;p23"/>
          <p:cNvCxnSpPr/>
          <p:nvPr/>
        </p:nvCxnSpPr>
        <p:spPr>
          <a:xfrm>
            <a:off x="542925" y="9574213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7" name="Google Shape;217;p23"/>
          <p:cNvSpPr txBox="1"/>
          <p:nvPr/>
        </p:nvSpPr>
        <p:spPr>
          <a:xfrm>
            <a:off x="3258782" y="986583"/>
            <a:ext cx="11317041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1" u="none" strike="noStrike" cap="none" dirty="0">
                <a:solidFill>
                  <a:srgbClr val="EFB507"/>
                </a:solidFill>
                <a:latin typeface="Arial"/>
                <a:ea typeface="Arial"/>
                <a:cs typeface="Arial"/>
                <a:sym typeface="Arial"/>
              </a:rPr>
              <a:t>Strategic Recommendations (2/3)</a:t>
            </a:r>
            <a:endParaRPr sz="5000" dirty="0"/>
          </a:p>
        </p:txBody>
      </p:sp>
      <p:sp>
        <p:nvSpPr>
          <p:cNvPr id="218" name="Google Shape;218;p23"/>
          <p:cNvSpPr txBox="1"/>
          <p:nvPr/>
        </p:nvSpPr>
        <p:spPr>
          <a:xfrm>
            <a:off x="1028700" y="2163927"/>
            <a:ext cx="8846783" cy="5262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br>
              <a:rPr lang="en-US" sz="3000" dirty="0">
                <a:solidFill>
                  <a:schemeClr val="bg1"/>
                </a:solidFill>
              </a:rPr>
            </a:br>
            <a:endParaRPr lang="en-US" sz="3000" dirty="0">
              <a:solidFill>
                <a:schemeClr val="bg1"/>
              </a:solidFill>
            </a:endParaRPr>
          </a:p>
          <a:p>
            <a:pPr algn="ctr"/>
            <a:r>
              <a:rPr lang="en-US" sz="3000" b="1" dirty="0">
                <a:solidFill>
                  <a:schemeClr val="bg1"/>
                </a:solidFill>
              </a:rPr>
              <a:t>Focus: Venue &amp; Conditions Strategy</a:t>
            </a:r>
          </a:p>
          <a:p>
            <a:endParaRPr lang="en-US" sz="3000" dirty="0">
              <a:solidFill>
                <a:schemeClr val="bg1"/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Maximize home advantage at </a:t>
            </a:r>
            <a:r>
              <a:rPr lang="en-US" sz="3000" dirty="0" err="1">
                <a:solidFill>
                  <a:schemeClr val="bg1"/>
                </a:solidFill>
              </a:rPr>
              <a:t>Chinnaswamy</a:t>
            </a:r>
            <a:r>
              <a:rPr lang="en-US" sz="3000" dirty="0">
                <a:solidFill>
                  <a:schemeClr val="bg1"/>
                </a:solidFill>
              </a:rPr>
              <a:t>, which favors strong batting.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Target bowlers who perform well in high-scoring grounds.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Use venue-specific player stats to guide selection and rotation.</a:t>
            </a: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bg1"/>
              </a:solidFill>
            </a:endParaRPr>
          </a:p>
        </p:txBody>
      </p:sp>
      <p:sp>
        <p:nvSpPr>
          <p:cNvPr id="219" name="Google Shape;219;p23"/>
          <p:cNvSpPr txBox="1"/>
          <p:nvPr/>
        </p:nvSpPr>
        <p:spPr>
          <a:xfrm>
            <a:off x="1099425" y="8554027"/>
            <a:ext cx="16108848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Cricket is a game of context — pitches, crowds, and stadiums tell their own stories.</a:t>
            </a:r>
            <a:endParaRPr sz="3200" dirty="0"/>
          </a:p>
        </p:txBody>
      </p:sp>
      <p:sp>
        <p:nvSpPr>
          <p:cNvPr id="2" name="Google Shape;178;p20">
            <a:extLst>
              <a:ext uri="{FF2B5EF4-FFF2-40B4-BE49-F238E27FC236}">
                <a16:creationId xmlns:a16="http://schemas.microsoft.com/office/drawing/2014/main" id="{07F64F58-09BC-EEDE-7404-3DA94A83BF08}"/>
              </a:ext>
            </a:extLst>
          </p:cNvPr>
          <p:cNvSpPr/>
          <p:nvPr/>
        </p:nvSpPr>
        <p:spPr>
          <a:xfrm>
            <a:off x="542926" y="992935"/>
            <a:ext cx="1696192" cy="1101527"/>
          </a:xfrm>
          <a:custGeom>
            <a:avLst/>
            <a:gdLst/>
            <a:ahLst/>
            <a:cxnLst/>
            <a:rect l="l" t="t" r="r" b="b"/>
            <a:pathLst>
              <a:path w="5701485" h="3192832" extrusionOk="0">
                <a:moveTo>
                  <a:pt x="0" y="0"/>
                </a:moveTo>
                <a:lnTo>
                  <a:pt x="5701485" y="0"/>
                </a:lnTo>
                <a:lnTo>
                  <a:pt x="5701485" y="3192832"/>
                </a:lnTo>
                <a:lnTo>
                  <a:pt x="0" y="3192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40000"/>
            </a:blip>
            <a:stretch>
              <a:fillRect/>
            </a:stretch>
          </a:blipFill>
          <a:ln>
            <a:noFill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93F115BB-BEBE-DFAF-10EA-3E7265D1CDB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2AEF63-C2B7-3C7C-A356-68346336EA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8368" y="2997343"/>
            <a:ext cx="6644345" cy="442956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0806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4"/>
          <p:cNvSpPr txBox="1"/>
          <p:nvPr/>
        </p:nvSpPr>
        <p:spPr>
          <a:xfrm>
            <a:off x="1799557" y="10968705"/>
            <a:ext cx="18288000" cy="1872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99" b="0" i="0" u="none" strike="noStrike" cap="non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Uncovering Insights from IPL Data for Royal Challengers Bangalore</a:t>
            </a:r>
            <a:endParaRPr/>
          </a:p>
        </p:txBody>
      </p:sp>
      <p:cxnSp>
        <p:nvCxnSpPr>
          <p:cNvPr id="226" name="Google Shape;226;p24"/>
          <p:cNvCxnSpPr/>
          <p:nvPr/>
        </p:nvCxnSpPr>
        <p:spPr>
          <a:xfrm>
            <a:off x="533075" y="608371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7" name="Google Shape;227;p24"/>
          <p:cNvCxnSpPr/>
          <p:nvPr/>
        </p:nvCxnSpPr>
        <p:spPr>
          <a:xfrm>
            <a:off x="17745400" y="608418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8" name="Google Shape;228;p24"/>
          <p:cNvCxnSpPr/>
          <p:nvPr/>
        </p:nvCxnSpPr>
        <p:spPr>
          <a:xfrm>
            <a:off x="533400" y="608391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9" name="Google Shape;229;p24"/>
          <p:cNvCxnSpPr/>
          <p:nvPr/>
        </p:nvCxnSpPr>
        <p:spPr>
          <a:xfrm>
            <a:off x="542925" y="9574213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p24"/>
          <p:cNvSpPr txBox="1"/>
          <p:nvPr/>
        </p:nvSpPr>
        <p:spPr>
          <a:xfrm>
            <a:off x="3485478" y="1065404"/>
            <a:ext cx="11317041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1" u="none" strike="noStrike" cap="none" dirty="0">
                <a:solidFill>
                  <a:srgbClr val="EFB507"/>
                </a:solidFill>
                <a:latin typeface="Arial"/>
                <a:ea typeface="Arial"/>
                <a:cs typeface="Arial"/>
                <a:sym typeface="Arial"/>
              </a:rPr>
              <a:t>Strategic Recommendations (3/3)</a:t>
            </a:r>
            <a:endParaRPr sz="5000" dirty="0"/>
          </a:p>
        </p:txBody>
      </p:sp>
      <p:sp>
        <p:nvSpPr>
          <p:cNvPr id="231" name="Google Shape;231;p24"/>
          <p:cNvSpPr txBox="1"/>
          <p:nvPr/>
        </p:nvSpPr>
        <p:spPr>
          <a:xfrm>
            <a:off x="1038225" y="2788234"/>
            <a:ext cx="9292963" cy="4524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Focus: Data-Driven Decision Making</a:t>
            </a:r>
          </a:p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• Use strike rate + economy KPIs before match selections.</a:t>
            </a:r>
            <a:endParaRPr sz="30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• Track morale impact players — those whose presence boosts win %.</a:t>
            </a:r>
            <a:endParaRPr sz="30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• Integrate SQL dashboards with live team analytics.</a:t>
            </a:r>
            <a:endParaRPr sz="3000" dirty="0"/>
          </a:p>
        </p:txBody>
      </p:sp>
      <p:sp>
        <p:nvSpPr>
          <p:cNvPr id="232" name="Google Shape;232;p24"/>
          <p:cNvSpPr txBox="1"/>
          <p:nvPr/>
        </p:nvSpPr>
        <p:spPr>
          <a:xfrm>
            <a:off x="707466" y="8670787"/>
            <a:ext cx="16930219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Data isn’t just a backend task — it’s the 12th man on the field.</a:t>
            </a:r>
            <a:endParaRPr sz="3200" dirty="0"/>
          </a:p>
        </p:txBody>
      </p:sp>
      <p:sp>
        <p:nvSpPr>
          <p:cNvPr id="233" name="Google Shape;233;p24"/>
          <p:cNvSpPr/>
          <p:nvPr/>
        </p:nvSpPr>
        <p:spPr>
          <a:xfrm>
            <a:off x="13499297" y="3381418"/>
            <a:ext cx="4007898" cy="3337945"/>
          </a:xfrm>
          <a:custGeom>
            <a:avLst/>
            <a:gdLst/>
            <a:ahLst/>
            <a:cxnLst/>
            <a:rect l="l" t="t" r="r" b="b"/>
            <a:pathLst>
              <a:path w="4007898" h="3337945" extrusionOk="0">
                <a:moveTo>
                  <a:pt x="0" y="0"/>
                </a:moveTo>
                <a:lnTo>
                  <a:pt x="4007897" y="0"/>
                </a:lnTo>
                <a:lnTo>
                  <a:pt x="4007897" y="3337945"/>
                </a:lnTo>
                <a:lnTo>
                  <a:pt x="0" y="33379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10034" b="-10034"/>
            </a:stretch>
          </a:blipFill>
          <a:ln>
            <a:noFill/>
          </a:ln>
        </p:spPr>
      </p:sp>
      <p:sp>
        <p:nvSpPr>
          <p:cNvPr id="2" name="Google Shape;178;p20">
            <a:extLst>
              <a:ext uri="{FF2B5EF4-FFF2-40B4-BE49-F238E27FC236}">
                <a16:creationId xmlns:a16="http://schemas.microsoft.com/office/drawing/2014/main" id="{D150FF6E-E6FD-FC03-151B-656C160F6C64}"/>
              </a:ext>
            </a:extLst>
          </p:cNvPr>
          <p:cNvSpPr/>
          <p:nvPr/>
        </p:nvSpPr>
        <p:spPr>
          <a:xfrm>
            <a:off x="542926" y="992935"/>
            <a:ext cx="1696192" cy="1101527"/>
          </a:xfrm>
          <a:custGeom>
            <a:avLst/>
            <a:gdLst/>
            <a:ahLst/>
            <a:cxnLst/>
            <a:rect l="l" t="t" r="r" b="b"/>
            <a:pathLst>
              <a:path w="5701485" h="3192832" extrusionOk="0">
                <a:moveTo>
                  <a:pt x="0" y="0"/>
                </a:moveTo>
                <a:lnTo>
                  <a:pt x="5701485" y="0"/>
                </a:lnTo>
                <a:lnTo>
                  <a:pt x="5701485" y="3192832"/>
                </a:lnTo>
                <a:lnTo>
                  <a:pt x="0" y="3192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40000"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0806"/>
        </a:soli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5"/>
          <p:cNvSpPr/>
          <p:nvPr/>
        </p:nvSpPr>
        <p:spPr>
          <a:xfrm>
            <a:off x="10634854" y="2898655"/>
            <a:ext cx="6784976" cy="5392498"/>
          </a:xfrm>
          <a:custGeom>
            <a:avLst/>
            <a:gdLst/>
            <a:ahLst/>
            <a:cxnLst/>
            <a:rect l="l" t="t" r="r" b="b"/>
            <a:pathLst>
              <a:path w="13130394" h="6696501" extrusionOk="0">
                <a:moveTo>
                  <a:pt x="0" y="0"/>
                </a:moveTo>
                <a:lnTo>
                  <a:pt x="13130394" y="0"/>
                </a:lnTo>
                <a:lnTo>
                  <a:pt x="13130394" y="6696501"/>
                </a:lnTo>
                <a:lnTo>
                  <a:pt x="0" y="669650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239" name="Google Shape;239;p25"/>
          <p:cNvCxnSpPr/>
          <p:nvPr/>
        </p:nvCxnSpPr>
        <p:spPr>
          <a:xfrm>
            <a:off x="533075" y="608371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0" name="Google Shape;240;p25"/>
          <p:cNvCxnSpPr/>
          <p:nvPr/>
        </p:nvCxnSpPr>
        <p:spPr>
          <a:xfrm>
            <a:off x="542925" y="9574213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1" name="Google Shape;241;p25"/>
          <p:cNvCxnSpPr/>
          <p:nvPr/>
        </p:nvCxnSpPr>
        <p:spPr>
          <a:xfrm>
            <a:off x="17745400" y="608418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2" name="Google Shape;242;p25"/>
          <p:cNvCxnSpPr/>
          <p:nvPr/>
        </p:nvCxnSpPr>
        <p:spPr>
          <a:xfrm>
            <a:off x="533400" y="608391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3" name="Google Shape;243;p25"/>
          <p:cNvSpPr txBox="1"/>
          <p:nvPr/>
        </p:nvSpPr>
        <p:spPr>
          <a:xfrm>
            <a:off x="3067812" y="1020103"/>
            <a:ext cx="14226651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1" u="none" strike="noStrike" cap="none" dirty="0">
                <a:solidFill>
                  <a:srgbClr val="EFB507"/>
                </a:solidFill>
                <a:latin typeface="Arial"/>
                <a:ea typeface="Arial"/>
                <a:cs typeface="Arial"/>
                <a:sym typeface="Arial"/>
              </a:rPr>
              <a:t>Players who performed consistently well </a:t>
            </a:r>
            <a:endParaRPr sz="5000" dirty="0"/>
          </a:p>
        </p:txBody>
      </p:sp>
      <p:sp>
        <p:nvSpPr>
          <p:cNvPr id="244" name="Google Shape;244;p25"/>
          <p:cNvSpPr/>
          <p:nvPr/>
        </p:nvSpPr>
        <p:spPr>
          <a:xfrm>
            <a:off x="16560544" y="712786"/>
            <a:ext cx="1123759" cy="1077216"/>
          </a:xfrm>
          <a:custGeom>
            <a:avLst/>
            <a:gdLst/>
            <a:ahLst/>
            <a:cxnLst/>
            <a:rect l="l" t="t" r="r" b="b"/>
            <a:pathLst>
              <a:path w="2367858" h="2367858" extrusionOk="0">
                <a:moveTo>
                  <a:pt x="0" y="0"/>
                </a:moveTo>
                <a:lnTo>
                  <a:pt x="2367859" y="0"/>
                </a:lnTo>
                <a:lnTo>
                  <a:pt x="2367859" y="2367858"/>
                </a:lnTo>
                <a:lnTo>
                  <a:pt x="0" y="236785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Google Shape;178;p20">
            <a:extLst>
              <a:ext uri="{FF2B5EF4-FFF2-40B4-BE49-F238E27FC236}">
                <a16:creationId xmlns:a16="http://schemas.microsoft.com/office/drawing/2014/main" id="{34DD256C-4A6C-D0CE-EC65-3A261EC329D2}"/>
              </a:ext>
            </a:extLst>
          </p:cNvPr>
          <p:cNvSpPr/>
          <p:nvPr/>
        </p:nvSpPr>
        <p:spPr>
          <a:xfrm>
            <a:off x="542926" y="992935"/>
            <a:ext cx="1696192" cy="1101527"/>
          </a:xfrm>
          <a:custGeom>
            <a:avLst/>
            <a:gdLst/>
            <a:ahLst/>
            <a:cxnLst/>
            <a:rect l="l" t="t" r="r" b="b"/>
            <a:pathLst>
              <a:path w="5701485" h="3192832" extrusionOk="0">
                <a:moveTo>
                  <a:pt x="0" y="0"/>
                </a:moveTo>
                <a:lnTo>
                  <a:pt x="5701485" y="0"/>
                </a:lnTo>
                <a:lnTo>
                  <a:pt x="5701485" y="3192832"/>
                </a:lnTo>
                <a:lnTo>
                  <a:pt x="0" y="3192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40000"/>
            </a:blip>
            <a:stretch>
              <a:fillRect/>
            </a:stretch>
          </a:blipFill>
          <a:ln>
            <a:noFill/>
          </a:ln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206CAF-5BB7-16FD-EC3C-9E2744AFAB05}"/>
              </a:ext>
            </a:extLst>
          </p:cNvPr>
          <p:cNvSpPr txBox="1"/>
          <p:nvPr/>
        </p:nvSpPr>
        <p:spPr>
          <a:xfrm>
            <a:off x="993862" y="2401779"/>
            <a:ext cx="8814816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chemeClr val="bg1"/>
                </a:solidFill>
              </a:rPr>
              <a:t>Every IPL season tells its own story — of rising stars, fading forms, and rare consistency.</a:t>
            </a:r>
            <a:endParaRPr lang="en-US" sz="30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From 2013 to 2016, few players like </a:t>
            </a:r>
            <a:r>
              <a:rPr lang="en-US" sz="3000" b="1" dirty="0">
                <a:solidFill>
                  <a:schemeClr val="bg1"/>
                </a:solidFill>
              </a:rPr>
              <a:t>Virat Kohli</a:t>
            </a:r>
            <a:r>
              <a:rPr lang="en-US" sz="3000" dirty="0">
                <a:solidFill>
                  <a:schemeClr val="bg1"/>
                </a:solidFill>
              </a:rPr>
              <a:t> and </a:t>
            </a:r>
            <a:r>
              <a:rPr lang="en-US" sz="3000" b="1" dirty="0">
                <a:solidFill>
                  <a:schemeClr val="bg1"/>
                </a:solidFill>
              </a:rPr>
              <a:t>AB de Villiers</a:t>
            </a:r>
            <a:r>
              <a:rPr lang="en-US" sz="3000" dirty="0">
                <a:solidFill>
                  <a:schemeClr val="bg1"/>
                </a:solidFill>
              </a:rPr>
              <a:t> made consistency their trademark — their runs reflecting focus, adaptability, and hunger to improve.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chemeClr val="bg1"/>
                </a:solidFill>
              </a:rPr>
              <a:t>Rohit Sharma</a:t>
            </a:r>
            <a:r>
              <a:rPr lang="en-US" sz="3000" dirty="0">
                <a:solidFill>
                  <a:schemeClr val="bg1"/>
                </a:solidFill>
              </a:rPr>
              <a:t> and </a:t>
            </a:r>
            <a:r>
              <a:rPr lang="en-US" sz="3000" b="1" dirty="0">
                <a:solidFill>
                  <a:schemeClr val="bg1"/>
                </a:solidFill>
              </a:rPr>
              <a:t>David Warner</a:t>
            </a:r>
            <a:r>
              <a:rPr lang="en-US" sz="3000" dirty="0">
                <a:solidFill>
                  <a:schemeClr val="bg1"/>
                </a:solidFill>
              </a:rPr>
              <a:t> showed flashes of brilliance, each with their own rhythm and impact.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In the end, it wasn’t just about runs — it was about </a:t>
            </a:r>
            <a:r>
              <a:rPr lang="en-US" sz="3000" b="1" dirty="0">
                <a:solidFill>
                  <a:schemeClr val="bg1"/>
                </a:solidFill>
              </a:rPr>
              <a:t>reliability when it mattered most.</a:t>
            </a:r>
            <a:endParaRPr lang="en-US" sz="30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3000" dirty="0">
              <a:solidFill>
                <a:schemeClr val="bg1"/>
              </a:solidFill>
            </a:endParaRPr>
          </a:p>
        </p:txBody>
      </p:sp>
      <p:sp>
        <p:nvSpPr>
          <p:cNvPr id="4" name="Google Shape;232;p24">
            <a:extLst>
              <a:ext uri="{FF2B5EF4-FFF2-40B4-BE49-F238E27FC236}">
                <a16:creationId xmlns:a16="http://schemas.microsoft.com/office/drawing/2014/main" id="{A8A302E0-8D28-A3B0-C492-00FF1E1E1473}"/>
              </a:ext>
            </a:extLst>
          </p:cNvPr>
          <p:cNvSpPr txBox="1"/>
          <p:nvPr/>
        </p:nvSpPr>
        <p:spPr>
          <a:xfrm>
            <a:off x="707466" y="8670787"/>
            <a:ext cx="16930219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40000"/>
              </a:lnSpc>
            </a:pPr>
            <a:r>
              <a:rPr lang="en-US" sz="3200" dirty="0">
                <a:solidFill>
                  <a:srgbClr val="00B050"/>
                </a:solidFill>
              </a:rPr>
              <a:t>Consistency is what transforms average into excellence.</a:t>
            </a:r>
            <a:endParaRPr sz="3200" dirty="0">
              <a:solidFill>
                <a:srgbClr val="00B05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0806"/>
        </a:solid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1" name="Google Shape;251;p26"/>
          <p:cNvCxnSpPr/>
          <p:nvPr/>
        </p:nvCxnSpPr>
        <p:spPr>
          <a:xfrm>
            <a:off x="571500" y="608371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2" name="Google Shape;252;p26"/>
          <p:cNvCxnSpPr/>
          <p:nvPr/>
        </p:nvCxnSpPr>
        <p:spPr>
          <a:xfrm>
            <a:off x="17745400" y="608418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3" name="Google Shape;253;p26"/>
          <p:cNvCxnSpPr/>
          <p:nvPr/>
        </p:nvCxnSpPr>
        <p:spPr>
          <a:xfrm>
            <a:off x="533400" y="608391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4" name="Google Shape;254;p26"/>
          <p:cNvCxnSpPr/>
          <p:nvPr/>
        </p:nvCxnSpPr>
        <p:spPr>
          <a:xfrm>
            <a:off x="542925" y="9574213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5" name="Google Shape;255;p26"/>
          <p:cNvSpPr txBox="1"/>
          <p:nvPr/>
        </p:nvSpPr>
        <p:spPr>
          <a:xfrm>
            <a:off x="7604662" y="1017244"/>
            <a:ext cx="4107375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1" u="none" strike="noStrike" cap="none" dirty="0">
                <a:solidFill>
                  <a:srgbClr val="EFB507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 sz="5000" dirty="0"/>
          </a:p>
        </p:txBody>
      </p:sp>
      <p:sp>
        <p:nvSpPr>
          <p:cNvPr id="256" name="Google Shape;256;p26"/>
          <p:cNvSpPr txBox="1"/>
          <p:nvPr/>
        </p:nvSpPr>
        <p:spPr>
          <a:xfrm>
            <a:off x="798774" y="2773568"/>
            <a:ext cx="16946626" cy="2954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3000" dirty="0">
              <a:solidFill>
                <a:schemeClr val="bg1"/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SQL analysis showed RCB’s imbalance between batting strength and bowling depth.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Venue conditions, player roles, and bowling styles significantly influenced match results.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All-rounders and pace bowlers emerged as the key contributors to success.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Data-driven strategies can redefine team composition and match planning.</a:t>
            </a:r>
          </a:p>
          <a:p>
            <a:pPr marL="457200" marR="0" lvl="0" indent="-45720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30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26"/>
          <p:cNvSpPr txBox="1"/>
          <p:nvPr/>
        </p:nvSpPr>
        <p:spPr>
          <a:xfrm>
            <a:off x="629309" y="8611870"/>
            <a:ext cx="18058082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After every match, there’s reflection. After every analysis, there’s clarity.</a:t>
            </a:r>
            <a:endParaRPr sz="3200" dirty="0"/>
          </a:p>
        </p:txBody>
      </p:sp>
      <p:sp>
        <p:nvSpPr>
          <p:cNvPr id="258" name="Google Shape;258;p26"/>
          <p:cNvSpPr txBox="1"/>
          <p:nvPr/>
        </p:nvSpPr>
        <p:spPr>
          <a:xfrm>
            <a:off x="798774" y="7380892"/>
            <a:ext cx="16753935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Numbers don't lie — and in cricket, they tell the story behind every victory.</a:t>
            </a:r>
            <a:endParaRPr sz="3200" dirty="0"/>
          </a:p>
        </p:txBody>
      </p:sp>
      <p:sp>
        <p:nvSpPr>
          <p:cNvPr id="2" name="Google Shape;178;p20">
            <a:extLst>
              <a:ext uri="{FF2B5EF4-FFF2-40B4-BE49-F238E27FC236}">
                <a16:creationId xmlns:a16="http://schemas.microsoft.com/office/drawing/2014/main" id="{3280077F-9CFF-E175-9312-DC713437AE1E}"/>
              </a:ext>
            </a:extLst>
          </p:cNvPr>
          <p:cNvSpPr/>
          <p:nvPr/>
        </p:nvSpPr>
        <p:spPr>
          <a:xfrm>
            <a:off x="542926" y="992935"/>
            <a:ext cx="1696192" cy="1101527"/>
          </a:xfrm>
          <a:custGeom>
            <a:avLst/>
            <a:gdLst/>
            <a:ahLst/>
            <a:cxnLst/>
            <a:rect l="l" t="t" r="r" b="b"/>
            <a:pathLst>
              <a:path w="5701485" h="3192832" extrusionOk="0">
                <a:moveTo>
                  <a:pt x="0" y="0"/>
                </a:moveTo>
                <a:lnTo>
                  <a:pt x="5701485" y="0"/>
                </a:lnTo>
                <a:lnTo>
                  <a:pt x="5701485" y="3192832"/>
                </a:lnTo>
                <a:lnTo>
                  <a:pt x="0" y="3192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40000"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0806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/>
          <p:nvPr/>
        </p:nvSpPr>
        <p:spPr>
          <a:xfrm>
            <a:off x="899021" y="3523193"/>
            <a:ext cx="10461900" cy="30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marR="0" lvl="0" indent="-41910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Char char="➔"/>
            </a:pPr>
            <a:r>
              <a:rPr lang="en-US" sz="3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IPL is a data treasure.</a:t>
            </a:r>
            <a:endParaRPr sz="30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1910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Char char="➔"/>
            </a:pPr>
            <a:r>
              <a:rPr lang="en-US" sz="3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project analyzes match stats, player performance, and team strategies using SQL</a:t>
            </a:r>
            <a:endParaRPr sz="30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1910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Char char="➔"/>
            </a:pPr>
            <a:r>
              <a:rPr lang="en-US" sz="3000" dirty="0">
                <a:solidFill>
                  <a:srgbClr val="FFFFFF"/>
                </a:solidFill>
              </a:rPr>
              <a:t>T</a:t>
            </a:r>
            <a:r>
              <a:rPr lang="en-US" sz="3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 uncover the key patterns behind RCB’s wins and losses.</a:t>
            </a:r>
            <a:endParaRPr dirty="0"/>
          </a:p>
        </p:txBody>
      </p:sp>
      <p:cxnSp>
        <p:nvCxnSpPr>
          <p:cNvPr id="100" name="Google Shape;100;p14"/>
          <p:cNvCxnSpPr/>
          <p:nvPr/>
        </p:nvCxnSpPr>
        <p:spPr>
          <a:xfrm>
            <a:off x="533075" y="608371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1" name="Google Shape;101;p14"/>
          <p:cNvCxnSpPr/>
          <p:nvPr/>
        </p:nvCxnSpPr>
        <p:spPr>
          <a:xfrm>
            <a:off x="17745400" y="608418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2" name="Google Shape;102;p14"/>
          <p:cNvCxnSpPr/>
          <p:nvPr/>
        </p:nvCxnSpPr>
        <p:spPr>
          <a:xfrm>
            <a:off x="542925" y="9574213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3" name="Google Shape;103;p14"/>
          <p:cNvCxnSpPr/>
          <p:nvPr/>
        </p:nvCxnSpPr>
        <p:spPr>
          <a:xfrm>
            <a:off x="494975" y="608391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4" name="Google Shape;104;p14"/>
          <p:cNvSpPr txBox="1"/>
          <p:nvPr/>
        </p:nvSpPr>
        <p:spPr>
          <a:xfrm>
            <a:off x="795500" y="7957120"/>
            <a:ext cx="16697100" cy="11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RCB — a team with legends, firepower, and passion. Yet the trophy cabinet stays empty. Why? Maybe, the answers lie in the data.</a:t>
            </a:r>
            <a:endParaRPr dirty="0"/>
          </a:p>
        </p:txBody>
      </p:sp>
      <p:sp>
        <p:nvSpPr>
          <p:cNvPr id="105" name="Google Shape;105;p14"/>
          <p:cNvSpPr txBox="1"/>
          <p:nvPr/>
        </p:nvSpPr>
        <p:spPr>
          <a:xfrm>
            <a:off x="3530500" y="976550"/>
            <a:ext cx="105594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1" u="none" strike="noStrike" cap="none" dirty="0">
                <a:solidFill>
                  <a:srgbClr val="EFB507"/>
                </a:solidFill>
                <a:latin typeface="Arial"/>
                <a:ea typeface="Arial"/>
                <a:cs typeface="Arial"/>
                <a:sym typeface="Arial"/>
              </a:rPr>
              <a:t>The Beginning: Why This Project?</a:t>
            </a:r>
            <a:endParaRPr sz="5000" dirty="0"/>
          </a:p>
        </p:txBody>
      </p:sp>
      <p:sp>
        <p:nvSpPr>
          <p:cNvPr id="106" name="Google Shape;106;p14"/>
          <p:cNvSpPr/>
          <p:nvPr/>
        </p:nvSpPr>
        <p:spPr>
          <a:xfrm>
            <a:off x="12686863" y="3002162"/>
            <a:ext cx="3732592" cy="3538591"/>
          </a:xfrm>
          <a:custGeom>
            <a:avLst/>
            <a:gdLst/>
            <a:ahLst/>
            <a:cxnLst/>
            <a:rect l="l" t="t" r="r" b="b"/>
            <a:pathLst>
              <a:path w="3104027" h="3104027" extrusionOk="0">
                <a:moveTo>
                  <a:pt x="0" y="0"/>
                </a:moveTo>
                <a:lnTo>
                  <a:pt x="3104027" y="0"/>
                </a:lnTo>
                <a:lnTo>
                  <a:pt x="3104027" y="3104027"/>
                </a:lnTo>
                <a:lnTo>
                  <a:pt x="0" y="31040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7" name="Google Shape;107;p14"/>
          <p:cNvSpPr/>
          <p:nvPr/>
        </p:nvSpPr>
        <p:spPr>
          <a:xfrm>
            <a:off x="542926" y="992935"/>
            <a:ext cx="1696192" cy="1101527"/>
          </a:xfrm>
          <a:custGeom>
            <a:avLst/>
            <a:gdLst/>
            <a:ahLst/>
            <a:cxnLst/>
            <a:rect l="l" t="t" r="r" b="b"/>
            <a:pathLst>
              <a:path w="5701485" h="3192832" extrusionOk="0">
                <a:moveTo>
                  <a:pt x="0" y="0"/>
                </a:moveTo>
                <a:lnTo>
                  <a:pt x="5701485" y="0"/>
                </a:lnTo>
                <a:lnTo>
                  <a:pt x="5701485" y="3192832"/>
                </a:lnTo>
                <a:lnTo>
                  <a:pt x="0" y="3192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40000"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0806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Google Shape;112;p15"/>
          <p:cNvCxnSpPr/>
          <p:nvPr/>
        </p:nvCxnSpPr>
        <p:spPr>
          <a:xfrm>
            <a:off x="533075" y="608371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3" name="Google Shape;113;p15"/>
          <p:cNvCxnSpPr/>
          <p:nvPr/>
        </p:nvCxnSpPr>
        <p:spPr>
          <a:xfrm>
            <a:off x="17745400" y="608418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4" name="Google Shape;114;p15"/>
          <p:cNvCxnSpPr/>
          <p:nvPr/>
        </p:nvCxnSpPr>
        <p:spPr>
          <a:xfrm>
            <a:off x="542925" y="9574213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5" name="Google Shape;115;p15"/>
          <p:cNvCxnSpPr/>
          <p:nvPr/>
        </p:nvCxnSpPr>
        <p:spPr>
          <a:xfrm>
            <a:off x="533400" y="608391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6" name="Google Shape;116;p15"/>
          <p:cNvSpPr txBox="1"/>
          <p:nvPr/>
        </p:nvSpPr>
        <p:spPr>
          <a:xfrm>
            <a:off x="3045994" y="936593"/>
            <a:ext cx="109461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1" u="none" strike="noStrike" cap="none" dirty="0">
                <a:solidFill>
                  <a:srgbClr val="EFB507"/>
                </a:solidFill>
                <a:latin typeface="Arial"/>
                <a:ea typeface="Arial"/>
                <a:cs typeface="Arial"/>
                <a:sym typeface="Arial"/>
              </a:rPr>
              <a:t>Objectives &amp; Problem Statement</a:t>
            </a:r>
            <a:endParaRPr sz="5000" dirty="0"/>
          </a:p>
        </p:txBody>
      </p:sp>
      <p:sp>
        <p:nvSpPr>
          <p:cNvPr id="117" name="Google Shape;117;p15"/>
          <p:cNvSpPr txBox="1"/>
          <p:nvPr/>
        </p:nvSpPr>
        <p:spPr>
          <a:xfrm>
            <a:off x="1136050" y="3257125"/>
            <a:ext cx="6695100" cy="49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Problem Statement:</a:t>
            </a:r>
            <a:endParaRPr sz="3000" dirty="0"/>
          </a:p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You’ve been hired as a sports data analyst by RCB to identify top-performing and cost-effective players for the 2017 mega auction. Your task is to develop data-driven strategies and suggestions to help the team build a winning squad.</a:t>
            </a:r>
            <a:endParaRPr sz="3000" dirty="0"/>
          </a:p>
        </p:txBody>
      </p:sp>
      <p:sp>
        <p:nvSpPr>
          <p:cNvPr id="118" name="Google Shape;118;p15"/>
          <p:cNvSpPr txBox="1"/>
          <p:nvPr/>
        </p:nvSpPr>
        <p:spPr>
          <a:xfrm>
            <a:off x="9201400" y="3257125"/>
            <a:ext cx="7908900" cy="49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Objectives</a:t>
            </a:r>
            <a:r>
              <a:rPr lang="en-US" sz="3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3000" dirty="0"/>
          </a:p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Decode team &amp; player patterns across seasons.</a:t>
            </a:r>
            <a:endParaRPr sz="3000" dirty="0"/>
          </a:p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Identify KPIs that influence wins and losses.</a:t>
            </a:r>
            <a:endParaRPr sz="3000" dirty="0"/>
          </a:p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Study how age, venue, and playing style impact outcomes.</a:t>
            </a:r>
            <a:endParaRPr sz="3000" dirty="0"/>
          </a:p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Recommend a data-backed strategy for future success.</a:t>
            </a:r>
            <a:endParaRPr sz="3000" dirty="0"/>
          </a:p>
        </p:txBody>
      </p:sp>
      <p:sp>
        <p:nvSpPr>
          <p:cNvPr id="119" name="Google Shape;119;p15"/>
          <p:cNvSpPr/>
          <p:nvPr/>
        </p:nvSpPr>
        <p:spPr>
          <a:xfrm>
            <a:off x="542926" y="992935"/>
            <a:ext cx="1696192" cy="1101527"/>
          </a:xfrm>
          <a:custGeom>
            <a:avLst/>
            <a:gdLst/>
            <a:ahLst/>
            <a:cxnLst/>
            <a:rect l="l" t="t" r="r" b="b"/>
            <a:pathLst>
              <a:path w="5701485" h="3192832" extrusionOk="0">
                <a:moveTo>
                  <a:pt x="0" y="0"/>
                </a:moveTo>
                <a:lnTo>
                  <a:pt x="5701485" y="0"/>
                </a:lnTo>
                <a:lnTo>
                  <a:pt x="5701485" y="3192832"/>
                </a:lnTo>
                <a:lnTo>
                  <a:pt x="0" y="3192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40000"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0806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6"/>
          <p:cNvSpPr txBox="1"/>
          <p:nvPr/>
        </p:nvSpPr>
        <p:spPr>
          <a:xfrm>
            <a:off x="734700" y="3211462"/>
            <a:ext cx="7674600" cy="36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Dataset Summary:</a:t>
            </a:r>
            <a:endParaRPr sz="3000" b="1" dirty="0">
              <a:solidFill>
                <a:srgbClr val="FFFFFF"/>
              </a:solidFill>
            </a:endParaRPr>
          </a:p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Tables Used: </a:t>
            </a:r>
            <a:r>
              <a:rPr lang="en-US" sz="3000" dirty="0">
                <a:solidFill>
                  <a:srgbClr val="FFFFFF"/>
                </a:solidFill>
              </a:rPr>
              <a:t>20</a:t>
            </a:r>
            <a:endParaRPr sz="3000" dirty="0"/>
          </a:p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Size: 50,000+ records across multiple seasons</a:t>
            </a:r>
            <a:endParaRPr sz="3000" dirty="0"/>
          </a:p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Scope:</a:t>
            </a:r>
            <a:r>
              <a:rPr lang="en-US" sz="3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Batting, bowling, match outcomes, player demographics</a:t>
            </a:r>
            <a:endParaRPr sz="30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5" name="Google Shape;125;p16"/>
          <p:cNvCxnSpPr/>
          <p:nvPr/>
        </p:nvCxnSpPr>
        <p:spPr>
          <a:xfrm>
            <a:off x="552125" y="608371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6" name="Google Shape;126;p16"/>
          <p:cNvCxnSpPr/>
          <p:nvPr/>
        </p:nvCxnSpPr>
        <p:spPr>
          <a:xfrm>
            <a:off x="17745400" y="608418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7" name="Google Shape;127;p16"/>
          <p:cNvCxnSpPr/>
          <p:nvPr/>
        </p:nvCxnSpPr>
        <p:spPr>
          <a:xfrm>
            <a:off x="542925" y="9574213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8" name="Google Shape;128;p16"/>
          <p:cNvCxnSpPr/>
          <p:nvPr/>
        </p:nvCxnSpPr>
        <p:spPr>
          <a:xfrm>
            <a:off x="533400" y="608391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9" name="Google Shape;129;p16"/>
          <p:cNvSpPr txBox="1"/>
          <p:nvPr/>
        </p:nvSpPr>
        <p:spPr>
          <a:xfrm>
            <a:off x="785850" y="8336905"/>
            <a:ext cx="16716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Every great story starts with understanding its characters. For us, that’s the data.</a:t>
            </a:r>
            <a:endParaRPr sz="3200" dirty="0"/>
          </a:p>
        </p:txBody>
      </p:sp>
      <p:sp>
        <p:nvSpPr>
          <p:cNvPr id="130" name="Google Shape;130;p16"/>
          <p:cNvSpPr txBox="1"/>
          <p:nvPr/>
        </p:nvSpPr>
        <p:spPr>
          <a:xfrm>
            <a:off x="5771452" y="1010714"/>
            <a:ext cx="60612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1" u="none" strike="noStrike" cap="none" dirty="0">
                <a:solidFill>
                  <a:srgbClr val="EFB507"/>
                </a:solidFill>
                <a:latin typeface="Arial"/>
                <a:ea typeface="Arial"/>
                <a:cs typeface="Arial"/>
                <a:sym typeface="Arial"/>
              </a:rPr>
              <a:t>Knowing the Data</a:t>
            </a:r>
            <a:endParaRPr sz="5000" dirty="0"/>
          </a:p>
        </p:txBody>
      </p:sp>
      <p:sp>
        <p:nvSpPr>
          <p:cNvPr id="131" name="Google Shape;131;p16"/>
          <p:cNvSpPr txBox="1"/>
          <p:nvPr/>
        </p:nvSpPr>
        <p:spPr>
          <a:xfrm>
            <a:off x="10410325" y="3211450"/>
            <a:ext cx="6850200" cy="17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Importance: </a:t>
            </a:r>
            <a:endParaRPr sz="3000" dirty="0"/>
          </a:p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Enables end-to-end match analytics — from every ball to every player.</a:t>
            </a:r>
            <a:endParaRPr sz="3000" dirty="0"/>
          </a:p>
        </p:txBody>
      </p:sp>
      <p:sp>
        <p:nvSpPr>
          <p:cNvPr id="132" name="Google Shape;132;p16"/>
          <p:cNvSpPr/>
          <p:nvPr/>
        </p:nvSpPr>
        <p:spPr>
          <a:xfrm>
            <a:off x="542926" y="992935"/>
            <a:ext cx="1696192" cy="1101527"/>
          </a:xfrm>
          <a:custGeom>
            <a:avLst/>
            <a:gdLst/>
            <a:ahLst/>
            <a:cxnLst/>
            <a:rect l="l" t="t" r="r" b="b"/>
            <a:pathLst>
              <a:path w="5701485" h="3192832" extrusionOk="0">
                <a:moveTo>
                  <a:pt x="0" y="0"/>
                </a:moveTo>
                <a:lnTo>
                  <a:pt x="5701485" y="0"/>
                </a:lnTo>
                <a:lnTo>
                  <a:pt x="5701485" y="3192832"/>
                </a:lnTo>
                <a:lnTo>
                  <a:pt x="0" y="3192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40000"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0806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7"/>
          <p:cNvSpPr/>
          <p:nvPr/>
        </p:nvSpPr>
        <p:spPr>
          <a:xfrm>
            <a:off x="545970" y="388711"/>
            <a:ext cx="17196059" cy="9509578"/>
          </a:xfrm>
          <a:custGeom>
            <a:avLst/>
            <a:gdLst/>
            <a:ahLst/>
            <a:cxnLst/>
            <a:rect l="l" t="t" r="r" b="b"/>
            <a:pathLst>
              <a:path w="17196059" h="9509578" extrusionOk="0">
                <a:moveTo>
                  <a:pt x="0" y="0"/>
                </a:moveTo>
                <a:lnTo>
                  <a:pt x="17196060" y="0"/>
                </a:lnTo>
                <a:lnTo>
                  <a:pt x="17196060" y="9509578"/>
                </a:lnTo>
                <a:lnTo>
                  <a:pt x="0" y="95095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2520" b="-774"/>
            </a:stretch>
          </a:blipFill>
          <a:ln>
            <a:noFill/>
          </a:ln>
        </p:spPr>
      </p:sp>
      <p:sp>
        <p:nvSpPr>
          <p:cNvPr id="138" name="Google Shape;138;p17"/>
          <p:cNvSpPr txBox="1"/>
          <p:nvPr/>
        </p:nvSpPr>
        <p:spPr>
          <a:xfrm>
            <a:off x="1366982" y="8745854"/>
            <a:ext cx="5639991" cy="920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99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IPL Data Schema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0806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/>
        </p:nvSpPr>
        <p:spPr>
          <a:xfrm>
            <a:off x="732200" y="2761413"/>
            <a:ext cx="12492900" cy="4862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US" sz="3000" b="1" dirty="0">
                <a:solidFill>
                  <a:schemeClr val="lt1"/>
                </a:solidFill>
              </a:rPr>
              <a:t>Steps Taken:</a:t>
            </a:r>
            <a:endParaRPr sz="3000" b="1" dirty="0">
              <a:solidFill>
                <a:schemeClr val="lt1"/>
              </a:solidFill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</a:pPr>
            <a:r>
              <a:rPr lang="en-US" sz="3000" dirty="0">
                <a:solidFill>
                  <a:schemeClr val="lt1"/>
                </a:solidFill>
              </a:rPr>
              <a:t>Cleaned and validated data (team names, nulls).</a:t>
            </a:r>
            <a:endParaRPr sz="3000" dirty="0">
              <a:solidFill>
                <a:schemeClr val="lt1"/>
              </a:solidFill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</a:pPr>
            <a:r>
              <a:rPr lang="en-US" sz="3000" dirty="0">
                <a:solidFill>
                  <a:schemeClr val="lt1"/>
                </a:solidFill>
              </a:rPr>
              <a:t>Linked tables using joins and CTEs for structured queries.</a:t>
            </a:r>
            <a:endParaRPr sz="3000" dirty="0">
              <a:solidFill>
                <a:schemeClr val="lt1"/>
              </a:solidFill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</a:pPr>
            <a:r>
              <a:rPr lang="en-US" sz="3000" dirty="0">
                <a:solidFill>
                  <a:schemeClr val="lt1"/>
                </a:solidFill>
              </a:rPr>
              <a:t>Analyzed performance trends, player metrics, and venue outcomes.</a:t>
            </a:r>
            <a:endParaRPr sz="3000" dirty="0">
              <a:solidFill>
                <a:schemeClr val="lt1"/>
              </a:solidFill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</a:pPr>
            <a:r>
              <a:rPr lang="en-US" sz="3000" dirty="0">
                <a:solidFill>
                  <a:schemeClr val="lt1"/>
                </a:solidFill>
              </a:rPr>
              <a:t>Created new KPIs to evaluate team strategy.</a:t>
            </a:r>
            <a:endParaRPr sz="30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US" sz="3000" b="1" dirty="0">
                <a:solidFill>
                  <a:schemeClr val="lt1"/>
                </a:solidFill>
              </a:rPr>
              <a:t>Tools:</a:t>
            </a:r>
            <a:endParaRPr sz="3000" b="1" dirty="0">
              <a:solidFill>
                <a:schemeClr val="lt1"/>
              </a:solidFill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</a:pPr>
            <a:r>
              <a:rPr lang="en-US" sz="3000" dirty="0">
                <a:solidFill>
                  <a:schemeClr val="lt1"/>
                </a:solidFill>
              </a:rPr>
              <a:t>SQL for analysis</a:t>
            </a:r>
            <a:endParaRPr sz="3000" dirty="0">
              <a:solidFill>
                <a:schemeClr val="lt1"/>
              </a:solidFill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</a:pPr>
            <a:r>
              <a:rPr lang="en-US" sz="3000" dirty="0">
                <a:solidFill>
                  <a:schemeClr val="lt1"/>
                </a:solidFill>
              </a:rPr>
              <a:t>Excel / Power BI for visualization</a:t>
            </a:r>
            <a:endParaRPr sz="3000" b="1" dirty="0">
              <a:solidFill>
                <a:schemeClr val="lt1"/>
              </a:solidFill>
            </a:endParaRPr>
          </a:p>
        </p:txBody>
      </p:sp>
      <p:cxnSp>
        <p:nvCxnSpPr>
          <p:cNvPr id="144" name="Google Shape;144;p18"/>
          <p:cNvCxnSpPr/>
          <p:nvPr/>
        </p:nvCxnSpPr>
        <p:spPr>
          <a:xfrm>
            <a:off x="533075" y="608371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5" name="Google Shape;145;p18"/>
          <p:cNvCxnSpPr/>
          <p:nvPr/>
        </p:nvCxnSpPr>
        <p:spPr>
          <a:xfrm>
            <a:off x="17745400" y="608418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6" name="Google Shape;146;p18"/>
          <p:cNvCxnSpPr/>
          <p:nvPr/>
        </p:nvCxnSpPr>
        <p:spPr>
          <a:xfrm>
            <a:off x="542925" y="9574213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7" name="Google Shape;147;p18"/>
          <p:cNvCxnSpPr/>
          <p:nvPr/>
        </p:nvCxnSpPr>
        <p:spPr>
          <a:xfrm>
            <a:off x="533400" y="608391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8" name="Google Shape;148;p18"/>
          <p:cNvSpPr/>
          <p:nvPr/>
        </p:nvSpPr>
        <p:spPr>
          <a:xfrm>
            <a:off x="13414372" y="2707437"/>
            <a:ext cx="4195592" cy="4767719"/>
          </a:xfrm>
          <a:custGeom>
            <a:avLst/>
            <a:gdLst/>
            <a:ahLst/>
            <a:cxnLst/>
            <a:rect l="l" t="t" r="r" b="b"/>
            <a:pathLst>
              <a:path w="6356958" h="6356958" extrusionOk="0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9" name="Google Shape;149;p18"/>
          <p:cNvSpPr txBox="1"/>
          <p:nvPr/>
        </p:nvSpPr>
        <p:spPr>
          <a:xfrm>
            <a:off x="4009800" y="1175362"/>
            <a:ext cx="102687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1" u="none" strike="noStrike" cap="none">
                <a:solidFill>
                  <a:srgbClr val="EFB507"/>
                </a:solidFill>
                <a:latin typeface="Arial"/>
                <a:ea typeface="Arial"/>
                <a:cs typeface="Arial"/>
                <a:sym typeface="Arial"/>
              </a:rPr>
              <a:t>The Game Plan (Methodology)</a:t>
            </a:r>
            <a:endParaRPr sz="5000"/>
          </a:p>
        </p:txBody>
      </p:sp>
      <p:sp>
        <p:nvSpPr>
          <p:cNvPr id="150" name="Google Shape;150;p18"/>
          <p:cNvSpPr txBox="1"/>
          <p:nvPr/>
        </p:nvSpPr>
        <p:spPr>
          <a:xfrm>
            <a:off x="786013" y="8422765"/>
            <a:ext cx="16716300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Just like a cricket match, analysis needs a game plan. Here’s how we set up the innings.</a:t>
            </a:r>
            <a:endParaRPr sz="3200" dirty="0"/>
          </a:p>
        </p:txBody>
      </p:sp>
      <p:sp>
        <p:nvSpPr>
          <p:cNvPr id="151" name="Google Shape;151;p18"/>
          <p:cNvSpPr/>
          <p:nvPr/>
        </p:nvSpPr>
        <p:spPr>
          <a:xfrm>
            <a:off x="542926" y="992935"/>
            <a:ext cx="1696192" cy="1101527"/>
          </a:xfrm>
          <a:custGeom>
            <a:avLst/>
            <a:gdLst/>
            <a:ahLst/>
            <a:cxnLst/>
            <a:rect l="l" t="t" r="r" b="b"/>
            <a:pathLst>
              <a:path w="5701485" h="3192832" extrusionOk="0">
                <a:moveTo>
                  <a:pt x="0" y="0"/>
                </a:moveTo>
                <a:lnTo>
                  <a:pt x="5701485" y="0"/>
                </a:lnTo>
                <a:lnTo>
                  <a:pt x="5701485" y="3192832"/>
                </a:lnTo>
                <a:lnTo>
                  <a:pt x="0" y="3192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40000"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0806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6" name="Google Shape;156;p19"/>
          <p:cNvCxnSpPr/>
          <p:nvPr/>
        </p:nvCxnSpPr>
        <p:spPr>
          <a:xfrm>
            <a:off x="533075" y="608371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7" name="Google Shape;157;p19"/>
          <p:cNvCxnSpPr/>
          <p:nvPr/>
        </p:nvCxnSpPr>
        <p:spPr>
          <a:xfrm>
            <a:off x="17745400" y="608418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8" name="Google Shape;158;p19"/>
          <p:cNvCxnSpPr/>
          <p:nvPr/>
        </p:nvCxnSpPr>
        <p:spPr>
          <a:xfrm>
            <a:off x="533400" y="608391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9" name="Google Shape;159;p19"/>
          <p:cNvCxnSpPr/>
          <p:nvPr/>
        </p:nvCxnSpPr>
        <p:spPr>
          <a:xfrm>
            <a:off x="542925" y="9574213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0" name="Google Shape;160;p19"/>
          <p:cNvSpPr txBox="1"/>
          <p:nvPr/>
        </p:nvSpPr>
        <p:spPr>
          <a:xfrm>
            <a:off x="3159959" y="1089746"/>
            <a:ext cx="116505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1" u="none" strike="noStrike" cap="none">
                <a:solidFill>
                  <a:srgbClr val="EFB507"/>
                </a:solidFill>
                <a:latin typeface="Arial"/>
                <a:ea typeface="Arial"/>
                <a:cs typeface="Arial"/>
                <a:sym typeface="Arial"/>
              </a:rPr>
              <a:t>Reading the Scorecard (Findings 1)</a:t>
            </a:r>
            <a:endParaRPr sz="5000"/>
          </a:p>
        </p:txBody>
      </p:sp>
      <p:sp>
        <p:nvSpPr>
          <p:cNvPr id="161" name="Google Shape;161;p19"/>
          <p:cNvSpPr txBox="1"/>
          <p:nvPr/>
        </p:nvSpPr>
        <p:spPr>
          <a:xfrm>
            <a:off x="946600" y="2340625"/>
            <a:ext cx="9701700" cy="56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3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Key Findings:</a:t>
            </a:r>
            <a:endParaRPr dirty="0"/>
          </a:p>
          <a:p>
            <a:pPr marL="457200" lvl="0" indent="-4191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</a:pPr>
            <a:r>
              <a:rPr lang="en-US" sz="3000" dirty="0">
                <a:solidFill>
                  <a:schemeClr val="lt1"/>
                </a:solidFill>
              </a:rPr>
              <a:t>Season 1 data was incomplete, showing 0 runs for RCB.</a:t>
            </a:r>
            <a:endParaRPr sz="3000" dirty="0">
              <a:solidFill>
                <a:schemeClr val="lt1"/>
              </a:solidFill>
            </a:endParaRPr>
          </a:p>
          <a:p>
            <a:pPr marL="457200" lvl="0" indent="-4191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</a:pPr>
            <a:r>
              <a:rPr lang="en-US" sz="3000" dirty="0">
                <a:solidFill>
                  <a:schemeClr val="lt1"/>
                </a:solidFill>
              </a:rPr>
              <a:t>In 2013, RCB won 9 matches — a mid-table performance.</a:t>
            </a:r>
            <a:endParaRPr sz="3000" dirty="0">
              <a:solidFill>
                <a:schemeClr val="lt1"/>
              </a:solidFill>
            </a:endParaRPr>
          </a:p>
          <a:p>
            <a:pPr marL="457200" lvl="0" indent="-4191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</a:pPr>
            <a:r>
              <a:rPr lang="en-US" sz="3000" dirty="0">
                <a:solidFill>
                  <a:schemeClr val="lt1"/>
                </a:solidFill>
              </a:rPr>
              <a:t>In 2014, 89 players were over 25, indicating an experience-heavy squad.</a:t>
            </a:r>
            <a:endParaRPr sz="3000" dirty="0">
              <a:solidFill>
                <a:schemeClr val="lt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en-US" sz="3000" b="1" dirty="0">
                <a:solidFill>
                  <a:schemeClr val="lt1"/>
                </a:solidFill>
              </a:rPr>
              <a:t>Takeaway:</a:t>
            </a:r>
            <a:br>
              <a:rPr lang="en-US" sz="3000" b="1" dirty="0">
                <a:solidFill>
                  <a:schemeClr val="lt1"/>
                </a:solidFill>
              </a:rPr>
            </a:br>
            <a:r>
              <a:rPr lang="en-US" sz="3000" dirty="0">
                <a:solidFill>
                  <a:schemeClr val="lt1"/>
                </a:solidFill>
              </a:rPr>
              <a:t>Experience alone didn’t ensure consistent wins — the team needed better balance.</a:t>
            </a:r>
            <a:endParaRPr sz="2930" dirty="0">
              <a:solidFill>
                <a:srgbClr val="FFFFFF"/>
              </a:solidFill>
            </a:endParaRPr>
          </a:p>
        </p:txBody>
      </p:sp>
      <p:sp>
        <p:nvSpPr>
          <p:cNvPr id="162" name="Google Shape;162;p19"/>
          <p:cNvSpPr txBox="1"/>
          <p:nvPr/>
        </p:nvSpPr>
        <p:spPr>
          <a:xfrm>
            <a:off x="1028750" y="8554689"/>
            <a:ext cx="159129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The scoreboard starts to speak. Let’s see what the early numbers told us.</a:t>
            </a:r>
            <a:endParaRPr sz="3200"/>
          </a:p>
        </p:txBody>
      </p:sp>
      <p:sp>
        <p:nvSpPr>
          <p:cNvPr id="163" name="Google Shape;163;p19"/>
          <p:cNvSpPr/>
          <p:nvPr/>
        </p:nvSpPr>
        <p:spPr>
          <a:xfrm>
            <a:off x="11875727" y="3428998"/>
            <a:ext cx="5311026" cy="3555946"/>
          </a:xfrm>
          <a:custGeom>
            <a:avLst/>
            <a:gdLst/>
            <a:ahLst/>
            <a:cxnLst/>
            <a:rect l="l" t="t" r="r" b="b"/>
            <a:pathLst>
              <a:path w="6942517" h="4789153" extrusionOk="0">
                <a:moveTo>
                  <a:pt x="0" y="0"/>
                </a:moveTo>
                <a:lnTo>
                  <a:pt x="6942517" y="0"/>
                </a:lnTo>
                <a:lnTo>
                  <a:pt x="6942517" y="4789153"/>
                </a:lnTo>
                <a:lnTo>
                  <a:pt x="0" y="47891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1669" r="-1669"/>
            </a:stretch>
          </a:blipFill>
          <a:ln>
            <a:noFill/>
          </a:ln>
        </p:spPr>
      </p:sp>
      <p:sp>
        <p:nvSpPr>
          <p:cNvPr id="164" name="Google Shape;164;p19"/>
          <p:cNvSpPr/>
          <p:nvPr/>
        </p:nvSpPr>
        <p:spPr>
          <a:xfrm>
            <a:off x="542926" y="992935"/>
            <a:ext cx="1696192" cy="1101527"/>
          </a:xfrm>
          <a:custGeom>
            <a:avLst/>
            <a:gdLst/>
            <a:ahLst/>
            <a:cxnLst/>
            <a:rect l="l" t="t" r="r" b="b"/>
            <a:pathLst>
              <a:path w="5701485" h="3192832" extrusionOk="0">
                <a:moveTo>
                  <a:pt x="0" y="0"/>
                </a:moveTo>
                <a:lnTo>
                  <a:pt x="5701485" y="0"/>
                </a:lnTo>
                <a:lnTo>
                  <a:pt x="5701485" y="3192832"/>
                </a:lnTo>
                <a:lnTo>
                  <a:pt x="0" y="3192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40000"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0806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9" name="Google Shape;169;p20"/>
          <p:cNvCxnSpPr/>
          <p:nvPr/>
        </p:nvCxnSpPr>
        <p:spPr>
          <a:xfrm>
            <a:off x="533075" y="608371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0" name="Google Shape;170;p20"/>
          <p:cNvCxnSpPr/>
          <p:nvPr/>
        </p:nvCxnSpPr>
        <p:spPr>
          <a:xfrm>
            <a:off x="17745400" y="608418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1" name="Google Shape;171;p20"/>
          <p:cNvCxnSpPr/>
          <p:nvPr/>
        </p:nvCxnSpPr>
        <p:spPr>
          <a:xfrm>
            <a:off x="533400" y="608391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2" name="Google Shape;172;p20"/>
          <p:cNvCxnSpPr/>
          <p:nvPr/>
        </p:nvCxnSpPr>
        <p:spPr>
          <a:xfrm>
            <a:off x="542925" y="9574213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4" name="Google Shape;174;p20"/>
          <p:cNvSpPr txBox="1"/>
          <p:nvPr/>
        </p:nvSpPr>
        <p:spPr>
          <a:xfrm>
            <a:off x="1799557" y="10968705"/>
            <a:ext cx="18288000" cy="1872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99" b="0" i="0" u="none" strike="noStrike" cap="non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Uncovering Insights from IPL Data for Royal Challengers Bangalore</a:t>
            </a:r>
            <a:endParaRPr/>
          </a:p>
        </p:txBody>
      </p:sp>
      <p:sp>
        <p:nvSpPr>
          <p:cNvPr id="175" name="Google Shape;175;p20"/>
          <p:cNvSpPr txBox="1"/>
          <p:nvPr/>
        </p:nvSpPr>
        <p:spPr>
          <a:xfrm>
            <a:off x="3379663" y="1157204"/>
            <a:ext cx="115290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1" u="none" strike="noStrike" cap="none" dirty="0">
                <a:solidFill>
                  <a:srgbClr val="EFB507"/>
                </a:solidFill>
                <a:latin typeface="Arial"/>
                <a:ea typeface="Arial"/>
                <a:cs typeface="Arial"/>
                <a:sym typeface="Arial"/>
              </a:rPr>
              <a:t>Powerplay of Insights (Findings 2)</a:t>
            </a:r>
            <a:endParaRPr sz="5000" dirty="0"/>
          </a:p>
        </p:txBody>
      </p:sp>
      <p:sp>
        <p:nvSpPr>
          <p:cNvPr id="176" name="Google Shape;176;p20"/>
          <p:cNvSpPr txBox="1"/>
          <p:nvPr/>
        </p:nvSpPr>
        <p:spPr>
          <a:xfrm>
            <a:off x="1028700" y="2818200"/>
            <a:ext cx="12228000" cy="4524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91440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>
                <a:solidFill>
                  <a:srgbClr val="FFFFFF"/>
                </a:solidFill>
              </a:rPr>
              <a:t>Batting Analysis:</a:t>
            </a:r>
            <a:endParaRPr sz="3000" b="1" dirty="0">
              <a:solidFill>
                <a:srgbClr val="FFFFFF"/>
              </a:solidFill>
            </a:endParaRPr>
          </a:p>
          <a:p>
            <a:pPr marL="457200" marR="0" lvl="0" indent="-421005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30"/>
              <a:buChar char="●"/>
            </a:pPr>
            <a:r>
              <a:rPr lang="en-US" sz="3000" dirty="0">
                <a:solidFill>
                  <a:srgbClr val="FFFFFF"/>
                </a:solidFill>
              </a:rPr>
              <a:t>Calculated average runs per batsman across seasons.</a:t>
            </a:r>
            <a:endParaRPr sz="3000" dirty="0">
              <a:solidFill>
                <a:srgbClr val="FFFFFF"/>
              </a:solidFill>
            </a:endParaRPr>
          </a:p>
          <a:p>
            <a:pPr marL="457200" marR="0" lvl="0" indent="-421005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30"/>
              <a:buChar char="●"/>
            </a:pPr>
            <a:r>
              <a:rPr lang="en-US" sz="3000" dirty="0">
                <a:solidFill>
                  <a:srgbClr val="FFFFFF"/>
                </a:solidFill>
              </a:rPr>
              <a:t>Identified top 10 players by strike rate (last 4 seasons).</a:t>
            </a:r>
          </a:p>
          <a:p>
            <a:pPr marL="36195" marR="0" lvl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30"/>
            </a:pPr>
            <a:endParaRPr sz="3000" dirty="0">
              <a:solidFill>
                <a:srgbClr val="FFFFFF"/>
              </a:solidFill>
            </a:endParaRPr>
          </a:p>
          <a:p>
            <a:pPr marL="36195" marR="0" lvl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30"/>
            </a:pPr>
            <a:r>
              <a:rPr lang="en-US" sz="3000" b="1" dirty="0">
                <a:solidFill>
                  <a:srgbClr val="FFFFFF"/>
                </a:solidFill>
              </a:rPr>
              <a:t>          Bowling Analysis:</a:t>
            </a:r>
            <a:endParaRPr sz="3000" b="1" dirty="0">
              <a:solidFill>
                <a:srgbClr val="FFFFFF"/>
              </a:solidFill>
            </a:endParaRPr>
          </a:p>
          <a:p>
            <a:pPr marL="457200" marR="0" lvl="0" indent="-421005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30"/>
              <a:buChar char="●"/>
            </a:pPr>
            <a:r>
              <a:rPr lang="en-US" sz="3000" dirty="0">
                <a:solidFill>
                  <a:srgbClr val="FFFFFF"/>
                </a:solidFill>
              </a:rPr>
              <a:t>Right-arm medium and fast-medium bowlers took the most wickets.</a:t>
            </a:r>
            <a:endParaRPr sz="3000" dirty="0">
              <a:solidFill>
                <a:srgbClr val="FFFFFF"/>
              </a:solidFill>
            </a:endParaRPr>
          </a:p>
          <a:p>
            <a:pPr marL="457200" marR="0" lvl="0" indent="-421005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30"/>
              <a:buChar char="●"/>
            </a:pPr>
            <a:r>
              <a:rPr lang="en-US" sz="3000" dirty="0">
                <a:solidFill>
                  <a:srgbClr val="FFFFFF"/>
                </a:solidFill>
              </a:rPr>
              <a:t>Spinners performed steadily but with fewer key breakthroughs.</a:t>
            </a:r>
            <a:endParaRPr sz="3000" dirty="0">
              <a:solidFill>
                <a:srgbClr val="FFFFFF"/>
              </a:solidFill>
            </a:endParaRPr>
          </a:p>
        </p:txBody>
      </p:sp>
      <p:sp>
        <p:nvSpPr>
          <p:cNvPr id="177" name="Google Shape;177;p20"/>
          <p:cNvSpPr txBox="1"/>
          <p:nvPr/>
        </p:nvSpPr>
        <p:spPr>
          <a:xfrm>
            <a:off x="887710" y="8281620"/>
            <a:ext cx="16716300" cy="11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Now the data begins to reveal patterns — who shines, who struggles, and where momentum shifts.</a:t>
            </a:r>
            <a:endParaRPr sz="3200" dirty="0"/>
          </a:p>
        </p:txBody>
      </p:sp>
      <p:sp>
        <p:nvSpPr>
          <p:cNvPr id="178" name="Google Shape;178;p20"/>
          <p:cNvSpPr/>
          <p:nvPr/>
        </p:nvSpPr>
        <p:spPr>
          <a:xfrm>
            <a:off x="542926" y="992935"/>
            <a:ext cx="1696192" cy="1101527"/>
          </a:xfrm>
          <a:custGeom>
            <a:avLst/>
            <a:gdLst/>
            <a:ahLst/>
            <a:cxnLst/>
            <a:rect l="l" t="t" r="r" b="b"/>
            <a:pathLst>
              <a:path w="5701485" h="3192832" extrusionOk="0">
                <a:moveTo>
                  <a:pt x="0" y="0"/>
                </a:moveTo>
                <a:lnTo>
                  <a:pt x="5701485" y="0"/>
                </a:lnTo>
                <a:lnTo>
                  <a:pt x="5701485" y="3192832"/>
                </a:lnTo>
                <a:lnTo>
                  <a:pt x="0" y="3192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40000"/>
            </a:blip>
            <a:stretch>
              <a:fillRect/>
            </a:stretch>
          </a:blipFill>
          <a:ln>
            <a:noFill/>
          </a:ln>
        </p:spPr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C533E57-BF71-1779-A9FB-114B3E05F7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467737"/>
              </p:ext>
            </p:extLst>
          </p:nvPr>
        </p:nvGraphicFramePr>
        <p:xfrm>
          <a:off x="13580503" y="3553492"/>
          <a:ext cx="3841094" cy="3352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0547">
                  <a:extLst>
                    <a:ext uri="{9D8B030D-6E8A-4147-A177-3AD203B41FA5}">
                      <a16:colId xmlns:a16="http://schemas.microsoft.com/office/drawing/2014/main" val="3534599275"/>
                    </a:ext>
                  </a:extLst>
                </a:gridCol>
                <a:gridCol w="1920547">
                  <a:extLst>
                    <a:ext uri="{9D8B030D-6E8A-4147-A177-3AD203B41FA5}">
                      <a16:colId xmlns:a16="http://schemas.microsoft.com/office/drawing/2014/main" val="1599716349"/>
                    </a:ext>
                  </a:extLst>
                </a:gridCol>
              </a:tblGrid>
              <a:tr h="29042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 err="1">
                          <a:solidFill>
                            <a:schemeClr val="bg1"/>
                          </a:solidFill>
                        </a:rPr>
                        <a:t>player_name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6408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</a:rPr>
                        <a:t>total_runs</a:t>
                      </a:r>
                    </a:p>
                  </a:txBody>
                  <a:tcPr anchor="ctr">
                    <a:solidFill>
                      <a:srgbClr val="64080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495386"/>
                  </a:ext>
                </a:extLst>
              </a:tr>
              <a:tr h="29042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V Kohli</a:t>
                      </a:r>
                    </a:p>
                  </a:txBody>
                  <a:tcPr anchor="ctr">
                    <a:solidFill>
                      <a:srgbClr val="6408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</a:rPr>
                        <a:t>1243</a:t>
                      </a:r>
                    </a:p>
                  </a:txBody>
                  <a:tcPr anchor="ctr">
                    <a:solidFill>
                      <a:srgbClr val="64080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152190"/>
                  </a:ext>
                </a:extLst>
              </a:tr>
              <a:tr h="29042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</a:rPr>
                        <a:t>AB de Villiers</a:t>
                      </a:r>
                    </a:p>
                  </a:txBody>
                  <a:tcPr anchor="ctr">
                    <a:solidFill>
                      <a:srgbClr val="6408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1010</a:t>
                      </a:r>
                    </a:p>
                  </a:txBody>
                  <a:tcPr anchor="ctr">
                    <a:solidFill>
                      <a:srgbClr val="64080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9520402"/>
                  </a:ext>
                </a:extLst>
              </a:tr>
              <a:tr h="29042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CH Gayle</a:t>
                      </a:r>
                    </a:p>
                  </a:txBody>
                  <a:tcPr anchor="ctr">
                    <a:solidFill>
                      <a:srgbClr val="6408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</a:rPr>
                        <a:t>981</a:t>
                      </a:r>
                    </a:p>
                  </a:txBody>
                  <a:tcPr anchor="ctr">
                    <a:solidFill>
                      <a:srgbClr val="64080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9830109"/>
                  </a:ext>
                </a:extLst>
              </a:tr>
              <a:tr h="29042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</a:rPr>
                        <a:t>Yuvraj Singh</a:t>
                      </a:r>
                    </a:p>
                  </a:txBody>
                  <a:tcPr anchor="ctr">
                    <a:solidFill>
                      <a:srgbClr val="6408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</a:rPr>
                        <a:t>289</a:t>
                      </a:r>
                    </a:p>
                  </a:txBody>
                  <a:tcPr anchor="ctr">
                    <a:solidFill>
                      <a:srgbClr val="64080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9806838"/>
                  </a:ext>
                </a:extLst>
              </a:tr>
              <a:tr h="29042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</a:rPr>
                        <a:t>DA Warner</a:t>
                      </a:r>
                    </a:p>
                  </a:txBody>
                  <a:tcPr anchor="ctr">
                    <a:solidFill>
                      <a:srgbClr val="6408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</a:rPr>
                        <a:t>260</a:t>
                      </a:r>
                    </a:p>
                  </a:txBody>
                  <a:tcPr anchor="ctr">
                    <a:solidFill>
                      <a:srgbClr val="64080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405309"/>
                  </a:ext>
                </a:extLst>
              </a:tr>
              <a:tr h="29042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</a:rPr>
                        <a:t>KL Rahul</a:t>
                      </a:r>
                    </a:p>
                  </a:txBody>
                  <a:tcPr anchor="ctr">
                    <a:solidFill>
                      <a:srgbClr val="6408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255</a:t>
                      </a:r>
                    </a:p>
                  </a:txBody>
                  <a:tcPr anchor="ctr">
                    <a:solidFill>
                      <a:srgbClr val="64080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884308"/>
                  </a:ext>
                </a:extLst>
              </a:tr>
              <a:tr h="29042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</a:rPr>
                        <a:t>Q de Kock</a:t>
                      </a:r>
                    </a:p>
                  </a:txBody>
                  <a:tcPr anchor="ctr">
                    <a:solidFill>
                      <a:srgbClr val="6408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</a:rPr>
                        <a:t>183</a:t>
                      </a:r>
                    </a:p>
                  </a:txBody>
                  <a:tcPr anchor="ctr">
                    <a:solidFill>
                      <a:srgbClr val="64080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125383"/>
                  </a:ext>
                </a:extLst>
              </a:tr>
              <a:tr h="29042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</a:rPr>
                        <a:t>SR Watson</a:t>
                      </a:r>
                    </a:p>
                  </a:txBody>
                  <a:tcPr anchor="ctr">
                    <a:solidFill>
                      <a:srgbClr val="6408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166</a:t>
                      </a:r>
                    </a:p>
                  </a:txBody>
                  <a:tcPr anchor="ctr">
                    <a:solidFill>
                      <a:srgbClr val="64080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938647"/>
                  </a:ext>
                </a:extLst>
              </a:tr>
              <a:tr h="29042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</a:rPr>
                        <a:t>PA Patel</a:t>
                      </a:r>
                    </a:p>
                  </a:txBody>
                  <a:tcPr anchor="ctr">
                    <a:solidFill>
                      <a:srgbClr val="6408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</a:rPr>
                        <a:t>158</a:t>
                      </a:r>
                    </a:p>
                  </a:txBody>
                  <a:tcPr anchor="ctr">
                    <a:solidFill>
                      <a:srgbClr val="64080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3451232"/>
                  </a:ext>
                </a:extLst>
              </a:tr>
              <a:tr h="29042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</a:rPr>
                        <a:t>AM Rahane</a:t>
                      </a:r>
                    </a:p>
                  </a:txBody>
                  <a:tcPr anchor="ctr">
                    <a:solidFill>
                      <a:srgbClr val="6408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154</a:t>
                      </a:r>
                    </a:p>
                  </a:txBody>
                  <a:tcPr anchor="ctr">
                    <a:solidFill>
                      <a:srgbClr val="64080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426065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0806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3" name="Google Shape;183;p21"/>
          <p:cNvCxnSpPr/>
          <p:nvPr/>
        </p:nvCxnSpPr>
        <p:spPr>
          <a:xfrm>
            <a:off x="533075" y="608371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4" name="Google Shape;184;p21"/>
          <p:cNvCxnSpPr/>
          <p:nvPr/>
        </p:nvCxnSpPr>
        <p:spPr>
          <a:xfrm>
            <a:off x="17745400" y="608418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5" name="Google Shape;185;p21"/>
          <p:cNvCxnSpPr/>
          <p:nvPr/>
        </p:nvCxnSpPr>
        <p:spPr>
          <a:xfrm>
            <a:off x="533400" y="608391"/>
            <a:ext cx="9525" cy="894674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6" name="Google Shape;186;p21"/>
          <p:cNvCxnSpPr/>
          <p:nvPr/>
        </p:nvCxnSpPr>
        <p:spPr>
          <a:xfrm>
            <a:off x="542925" y="9574213"/>
            <a:ext cx="17221849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7" name="Google Shape;187;p21"/>
          <p:cNvSpPr txBox="1"/>
          <p:nvPr/>
        </p:nvSpPr>
        <p:spPr>
          <a:xfrm>
            <a:off x="880321" y="2457323"/>
            <a:ext cx="10063236" cy="618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en-IN" sz="3000" b="1" dirty="0">
                <a:solidFill>
                  <a:schemeClr val="bg1"/>
                </a:solidFill>
              </a:rPr>
              <a:t>Derived KPIs:</a:t>
            </a:r>
            <a:endParaRPr lang="en-IN" sz="3000" dirty="0">
              <a:solidFill>
                <a:schemeClr val="bg1"/>
              </a:solidFill>
            </a:endParaRPr>
          </a:p>
          <a:p>
            <a:pPr algn="just"/>
            <a:r>
              <a:rPr lang="en-IN" sz="3000" dirty="0">
                <a:solidFill>
                  <a:schemeClr val="bg1"/>
                </a:solidFill>
              </a:rPr>
              <a:t>Win/Loss Ratio</a:t>
            </a:r>
          </a:p>
          <a:p>
            <a:pPr algn="just"/>
            <a:r>
              <a:rPr lang="en-IN" sz="3000" dirty="0">
                <a:solidFill>
                  <a:schemeClr val="bg1"/>
                </a:solidFill>
              </a:rPr>
              <a:t>Bowling Economy Rate</a:t>
            </a:r>
          </a:p>
          <a:p>
            <a:pPr algn="just"/>
            <a:r>
              <a:rPr lang="en-IN" sz="3000" dirty="0">
                <a:solidFill>
                  <a:schemeClr val="bg1"/>
                </a:solidFill>
              </a:rPr>
              <a:t>Average Runs per Wicket</a:t>
            </a:r>
          </a:p>
          <a:p>
            <a:pPr algn="just"/>
            <a:r>
              <a:rPr lang="en-IN" sz="3000" dirty="0">
                <a:solidFill>
                  <a:schemeClr val="bg1"/>
                </a:solidFill>
              </a:rPr>
              <a:t>Wicket-Taking Frequency</a:t>
            </a:r>
          </a:p>
          <a:p>
            <a:endParaRPr lang="en-IN" sz="3000" dirty="0">
              <a:solidFill>
                <a:schemeClr val="bg1"/>
              </a:solidFill>
            </a:endParaRPr>
          </a:p>
          <a:p>
            <a:pPr algn="ctr"/>
            <a:r>
              <a:rPr lang="en-IN" sz="3000" b="1" dirty="0">
                <a:solidFill>
                  <a:schemeClr val="bg1"/>
                </a:solidFill>
              </a:rPr>
              <a:t>Key Insights:</a:t>
            </a:r>
            <a:endParaRPr lang="en-IN" sz="3000" dirty="0">
              <a:solidFill>
                <a:schemeClr val="bg1"/>
              </a:solidFill>
            </a:endParaRPr>
          </a:p>
          <a:p>
            <a:pPr algn="just"/>
            <a:r>
              <a:rPr lang="en-IN" sz="3000" dirty="0">
                <a:solidFill>
                  <a:schemeClr val="bg1"/>
                </a:solidFill>
              </a:rPr>
              <a:t>Medium pacers led in wicket-taking.</a:t>
            </a:r>
          </a:p>
          <a:p>
            <a:pPr algn="just"/>
            <a:r>
              <a:rPr lang="en-IN" sz="3000" dirty="0">
                <a:solidFill>
                  <a:schemeClr val="bg1"/>
                </a:solidFill>
              </a:rPr>
              <a:t>Strong batting averages couldn’t offset weak bowling economy.</a:t>
            </a:r>
          </a:p>
          <a:p>
            <a:pPr algn="just"/>
            <a:r>
              <a:rPr lang="en-IN" sz="3000" dirty="0">
                <a:solidFill>
                  <a:schemeClr val="bg1"/>
                </a:solidFill>
              </a:rPr>
              <a:t>All-rounders (measured by runs + wickets × 20) delivered the best overall impact.</a:t>
            </a: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bg1"/>
              </a:solidFill>
            </a:endParaRPr>
          </a:p>
        </p:txBody>
      </p:sp>
      <p:sp>
        <p:nvSpPr>
          <p:cNvPr id="188" name="Google Shape;188;p21"/>
          <p:cNvSpPr txBox="1"/>
          <p:nvPr/>
        </p:nvSpPr>
        <p:spPr>
          <a:xfrm>
            <a:off x="1799557" y="10968705"/>
            <a:ext cx="18288000" cy="1872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99" b="0" i="0" u="none" strike="noStrike" cap="non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Uncovering Insights from IPL Data for Royal Challengers Bangalore</a:t>
            </a:r>
            <a:endParaRPr/>
          </a:p>
        </p:txBody>
      </p:sp>
      <p:sp>
        <p:nvSpPr>
          <p:cNvPr id="189" name="Google Shape;189;p21"/>
          <p:cNvSpPr txBox="1"/>
          <p:nvPr/>
        </p:nvSpPr>
        <p:spPr>
          <a:xfrm>
            <a:off x="3875800" y="1043402"/>
            <a:ext cx="10725779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1" u="none" strike="noStrike" cap="none" dirty="0">
                <a:solidFill>
                  <a:srgbClr val="EFB507"/>
                </a:solidFill>
                <a:latin typeface="Arial"/>
                <a:ea typeface="Arial"/>
                <a:cs typeface="Arial"/>
                <a:sym typeface="Arial"/>
              </a:rPr>
              <a:t>The Turning Point: Derived KPIs</a:t>
            </a:r>
            <a:endParaRPr sz="5000" dirty="0"/>
          </a:p>
        </p:txBody>
      </p:sp>
      <p:sp>
        <p:nvSpPr>
          <p:cNvPr id="190" name="Google Shape;190;p21"/>
          <p:cNvSpPr txBox="1"/>
          <p:nvPr/>
        </p:nvSpPr>
        <p:spPr>
          <a:xfrm>
            <a:off x="785813" y="8704989"/>
            <a:ext cx="16716375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Now the story shifts from stats to strategy — the data starts suggesting what wins matches.</a:t>
            </a:r>
            <a:endParaRPr sz="1100" dirty="0"/>
          </a:p>
        </p:txBody>
      </p:sp>
      <p:sp>
        <p:nvSpPr>
          <p:cNvPr id="2" name="Google Shape;178;p20">
            <a:extLst>
              <a:ext uri="{FF2B5EF4-FFF2-40B4-BE49-F238E27FC236}">
                <a16:creationId xmlns:a16="http://schemas.microsoft.com/office/drawing/2014/main" id="{7C19789F-1DBE-6FFF-1C92-277FEE53582C}"/>
              </a:ext>
            </a:extLst>
          </p:cNvPr>
          <p:cNvSpPr/>
          <p:nvPr/>
        </p:nvSpPr>
        <p:spPr>
          <a:xfrm>
            <a:off x="542926" y="992935"/>
            <a:ext cx="1696192" cy="1101527"/>
          </a:xfrm>
          <a:custGeom>
            <a:avLst/>
            <a:gdLst/>
            <a:ahLst/>
            <a:cxnLst/>
            <a:rect l="l" t="t" r="r" b="b"/>
            <a:pathLst>
              <a:path w="5701485" h="3192832" extrusionOk="0">
                <a:moveTo>
                  <a:pt x="0" y="0"/>
                </a:moveTo>
                <a:lnTo>
                  <a:pt x="5701485" y="0"/>
                </a:lnTo>
                <a:lnTo>
                  <a:pt x="5701485" y="3192832"/>
                </a:lnTo>
                <a:lnTo>
                  <a:pt x="0" y="3192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40000"/>
            </a:blip>
            <a:stretch>
              <a:fillRect/>
            </a:stretch>
          </a:blipFill>
          <a:ln>
            <a:noFill/>
          </a:ln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BCEA68-9D6E-9453-FF43-AE63111E26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14910" y="2606438"/>
            <a:ext cx="6459136" cy="507412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1008</Words>
  <Application>Microsoft Office PowerPoint</Application>
  <PresentationFormat>Custom</PresentationFormat>
  <Paragraphs>128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Yuvraj Gupta</dc:creator>
  <cp:lastModifiedBy>Yuvraj Gupta</cp:lastModifiedBy>
  <cp:revision>2</cp:revision>
  <dcterms:modified xsi:type="dcterms:W3CDTF">2025-11-05T08:12:11Z</dcterms:modified>
</cp:coreProperties>
</file>